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8" r:id="rId2"/>
    <p:sldId id="258" r:id="rId3"/>
    <p:sldId id="296" r:id="rId4"/>
    <p:sldId id="259" r:id="rId5"/>
    <p:sldId id="261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12" r:id="rId17"/>
    <p:sldId id="314" r:id="rId18"/>
    <p:sldId id="315" r:id="rId19"/>
    <p:sldId id="322" r:id="rId20"/>
    <p:sldId id="316" r:id="rId21"/>
    <p:sldId id="317" r:id="rId22"/>
    <p:sldId id="319" r:id="rId23"/>
    <p:sldId id="320" r:id="rId24"/>
    <p:sldId id="321" r:id="rId25"/>
    <p:sldId id="313" r:id="rId26"/>
    <p:sldId id="309" r:id="rId27"/>
    <p:sldId id="275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311" r:id="rId36"/>
    <p:sldId id="318" r:id="rId37"/>
    <p:sldId id="294" r:id="rId38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3CF"/>
    <a:srgbClr val="FFFFFF"/>
    <a:srgbClr val="EBF1E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D137EEC-F441-4C38-943D-5E6CA54F13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971E73-C83B-4580-A05D-E1D3D0A41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064657C-27A9-4F20-A4BA-00D014DF6065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4F8E67-718E-4DF9-B257-0EBE105861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F03FAB-6663-466B-9294-731903653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81737C4-D468-464D-AC14-B919339B9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34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72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7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5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38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42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0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7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1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0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CE9D-AFC0-4C06-B4CA-0355CE5E65EF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9231-96F2-4305-938A-2761292CD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assvitava.cz/vyhlasena-vyzva-irop-22018--bezpecnost-v-uzemi-mas-ii" TargetMode="External"/><Relationship Id="rId2" Type="http://schemas.openxmlformats.org/officeDocument/2006/relationships/hyperlink" Target="mailto:massvitava@unet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p.mmr.cz/cs/Vyzvy/Seznam/Vyzva-c-69-Integrovany-zachranny-system-integrova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1728" y="1715918"/>
            <a:ext cx="9144000" cy="2387600"/>
          </a:xfrm>
        </p:spPr>
        <p:txBody>
          <a:bodyPr/>
          <a:lstStyle/>
          <a:p>
            <a:r>
              <a:rPr lang="cs-CZ" dirty="0"/>
              <a:t>SEMINÁŘ PRO ŽADATELE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2876" y="4381546"/>
            <a:ext cx="10026247" cy="165576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pt-BR" sz="3200" dirty="0">
                <a:latin typeface="+mj-lt"/>
              </a:rPr>
              <a:t> </a:t>
            </a:r>
            <a:r>
              <a:rPr lang="cs-CZ" sz="3200" b="1" dirty="0">
                <a:latin typeface="+mj-lt"/>
              </a:rPr>
              <a:t>5</a:t>
            </a:r>
            <a:r>
              <a:rPr lang="pt-BR" sz="3200" b="1" dirty="0">
                <a:latin typeface="+mj-lt"/>
              </a:rPr>
              <a:t>. Výzva „MAS SVITAVA – IROP – B</a:t>
            </a:r>
            <a:r>
              <a:rPr lang="cs-CZ" sz="3200" b="1" dirty="0" err="1">
                <a:latin typeface="+mj-lt"/>
              </a:rPr>
              <a:t>ezpečnost</a:t>
            </a:r>
            <a:r>
              <a:rPr lang="cs-CZ" sz="3200" b="1" dirty="0">
                <a:latin typeface="+mj-lt"/>
              </a:rPr>
              <a:t> v území MAS II.</a:t>
            </a:r>
            <a:r>
              <a:rPr lang="pt-BR" sz="3200" b="1" dirty="0">
                <a:latin typeface="+mj-lt"/>
              </a:rPr>
              <a:t>“ </a:t>
            </a:r>
            <a:endParaRPr lang="cs-CZ" sz="40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7455"/>
            <a:ext cx="1545771" cy="673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" y="123431"/>
            <a:ext cx="6674005" cy="11003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42195" y="1218671"/>
            <a:ext cx="668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/>
              <a:t>Název projektu: </a:t>
            </a:r>
            <a:r>
              <a:rPr lang="cs-CZ" sz="1400" dirty="0"/>
              <a:t>Přípravné a podpůrné činnosti, provozní a animační činnosti MAS Svitava</a:t>
            </a:r>
          </a:p>
          <a:p>
            <a:pPr algn="ctr"/>
            <a:r>
              <a:rPr lang="cs-CZ" sz="1400" b="1" dirty="0"/>
              <a:t>Registrační číslo: </a:t>
            </a:r>
            <a:r>
              <a:rPr lang="cs-CZ" sz="1400" dirty="0"/>
              <a:t>CZ.06.4.59/0.0/0.0/15_003/0001722 </a:t>
            </a:r>
          </a:p>
        </p:txBody>
      </p:sp>
    </p:spTree>
    <p:extLst>
      <p:ext uri="{BB962C8B-B14F-4D97-AF65-F5344CB8AC3E}">
        <p14:creationId xmlns:p14="http://schemas.microsoft.com/office/powerpoint/2010/main" val="129917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Způsobilé výdaje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/>
              <a:t>Způsobilé výdaje na hlavní a vedlejší aktivity projektu jsou uvedeny ve Specifických pravidlech v kapitole 3.2.6 Způsobilé výdaje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836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Nezpůsobilé výdaje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Příklady nezpůsobilých výdajů (detailní výpis ve Specifických pravidel str. 46 - 47)</a:t>
            </a:r>
          </a:p>
          <a:p>
            <a:pPr algn="just"/>
            <a:r>
              <a:rPr lang="cs-CZ" sz="1800" dirty="0"/>
              <a:t>Výdaje zasahující mimo území MAS</a:t>
            </a:r>
          </a:p>
          <a:p>
            <a:pPr algn="just"/>
            <a:r>
              <a:rPr lang="cs-CZ" sz="1800" dirty="0"/>
              <a:t>Výdaje na úpravy venkovního prostranství v areálu stanice IZS, které přímo nesouvisí s projektem</a:t>
            </a:r>
          </a:p>
          <a:p>
            <a:pPr algn="just"/>
            <a:r>
              <a:rPr lang="cs-CZ" sz="1800" dirty="0"/>
              <a:t>Výdaje na pořízení techniky a věcného vybavení pro výkon IZS v terénu (vozidla, mobilní elektrocentrály…..)</a:t>
            </a:r>
          </a:p>
          <a:p>
            <a:pPr algn="just"/>
            <a:r>
              <a:rPr lang="cs-CZ" sz="1800" dirty="0"/>
              <a:t>Výdaje bez přímého vztahu k projektu</a:t>
            </a:r>
          </a:p>
          <a:p>
            <a:pPr algn="just"/>
            <a:r>
              <a:rPr lang="cs-CZ" sz="1800" dirty="0"/>
              <a:t>Výdaje spojené s řízením a administrací projektu</a:t>
            </a:r>
          </a:p>
          <a:p>
            <a:pPr algn="just"/>
            <a:r>
              <a:rPr lang="cs-CZ" sz="1800" dirty="0"/>
              <a:t>Nákup nemovitostí</a:t>
            </a:r>
          </a:p>
          <a:p>
            <a:pPr algn="just"/>
            <a:r>
              <a:rPr lang="cs-CZ" sz="1800" dirty="0"/>
              <a:t>DPH pokud má žadatel nárok na odpočet</a:t>
            </a:r>
          </a:p>
          <a:p>
            <a:pPr algn="just"/>
            <a:r>
              <a:rPr lang="cs-CZ" sz="1800" dirty="0"/>
              <a:t>Úroky z úvěrů, půjček, pojištění, pokuty</a:t>
            </a:r>
          </a:p>
          <a:p>
            <a:pPr algn="just"/>
            <a:r>
              <a:rPr lang="cs-CZ" sz="1800" dirty="0"/>
              <a:t>Výdaje na vedlejší aktivitu projektu nad 15%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14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Indikátory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689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/>
              <a:t>Indikátory výstupu</a:t>
            </a:r>
          </a:p>
          <a:p>
            <a:pPr algn="just"/>
            <a:r>
              <a:rPr lang="cs-CZ" sz="1800" b="1" dirty="0"/>
              <a:t>5 75 01 – Počet nových a modernizovaných objektů sloužících složkám IZS</a:t>
            </a:r>
          </a:p>
          <a:p>
            <a:pPr algn="just"/>
            <a:r>
              <a:rPr lang="cs-CZ" sz="1800" dirty="0"/>
              <a:t>Žadatel stanoví dle Metodického listu indikátorů (Příloha č. 3 SP)</a:t>
            </a:r>
          </a:p>
          <a:p>
            <a:pPr algn="just">
              <a:buFontTx/>
              <a:buChar char="-"/>
            </a:pPr>
            <a:r>
              <a:rPr lang="cs-CZ" sz="1800" dirty="0"/>
              <a:t>Výchozí hodnota vždy 0</a:t>
            </a:r>
          </a:p>
          <a:p>
            <a:pPr algn="just">
              <a:buFontTx/>
              <a:buChar char="-"/>
            </a:pPr>
            <a:r>
              <a:rPr lang="cs-CZ" sz="1800" dirty="0"/>
              <a:t>Datum stanovení výchozí hodnoty (vždy datum zahájení realizace projektu)</a:t>
            </a:r>
          </a:p>
          <a:p>
            <a:pPr algn="just">
              <a:buFontTx/>
              <a:buChar char="-"/>
            </a:pPr>
            <a:r>
              <a:rPr lang="cs-CZ" sz="1800" dirty="0"/>
              <a:t>Cílová hodnota (počet nových a </a:t>
            </a:r>
            <a:r>
              <a:rPr lang="cs-CZ" sz="1800" dirty="0" err="1"/>
              <a:t>zodolněných</a:t>
            </a:r>
            <a:r>
              <a:rPr lang="cs-CZ" sz="1800" dirty="0"/>
              <a:t> stanic IZS, závazek dosažení hodnoty)</a:t>
            </a:r>
          </a:p>
          <a:p>
            <a:pPr algn="just">
              <a:buFontTx/>
              <a:buChar char="-"/>
            </a:pPr>
            <a:r>
              <a:rPr lang="cs-CZ" sz="1800" dirty="0"/>
              <a:t>Datum splnění cílové hodnoty (povinnost naplnit indikátor nejpozději k datu ukončení realizace projektu)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r>
              <a:rPr lang="cs-CZ" sz="1800" dirty="0"/>
              <a:t>Výsledkové indikátory se nevykazují, je ale nutné plánované výsledky projektu stručně popsat do textového pole s názvem „Co je cílem projektu“ na záložce projektu v MS2014+. Žadatel slovně popíše konkrétní cíle projektu včetně očekávaných výsledků a změny, které má být prostřednictvím projektu dosaženo.</a:t>
            </a:r>
          </a:p>
          <a:p>
            <a:pPr algn="just"/>
            <a:r>
              <a:rPr lang="cs-CZ" sz="1800" dirty="0"/>
              <a:t>Plánovaná hodnota indikátoru je závazná, neplnění může vést ke krácení/nevyplacení dotace.</a:t>
            </a:r>
          </a:p>
          <a:p>
            <a:pPr algn="just"/>
            <a:r>
              <a:rPr lang="cs-CZ" sz="1800" dirty="0"/>
              <a:t>Vykazovat plnění indikátoru bude příjemce podpory ve Zprávách o realizaci projektu a udržení hodnoty indikátoru ve Zprávách o udržitelnosti projektu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0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Povinné přílohy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6888"/>
            <a:ext cx="10515600" cy="549111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600" b="1" dirty="0"/>
              <a:t>Pokud je příloha nerelevantní, žadatel nahraje jako přílohu dokument s odůvodněním nedoložení.</a:t>
            </a:r>
          </a:p>
          <a:p>
            <a:pPr marL="0" indent="0" algn="just">
              <a:buNone/>
            </a:pPr>
            <a:endParaRPr lang="cs-CZ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/>
              <a:t>Plná moc – v případě převedení pravomoci na jinou osobu (vzor Příloha č. 11 OP)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/>
              <a:t>Zadávací a výběrová řízení – žadatel předkládá pouze uzavřenou smlouvu o plnění zakázky, kterou uplatňuje v projektu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b="1" dirty="0"/>
              <a:t>Stanovisko HZS kraje </a:t>
            </a:r>
            <a:r>
              <a:rPr lang="cs-CZ" sz="1600" dirty="0"/>
              <a:t>– týká se projektů obcí (vzor Příloha č. 7B SP)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Studie proveditelnosti </a:t>
            </a:r>
            <a:r>
              <a:rPr lang="cs-CZ" sz="1600" dirty="0"/>
              <a:t>– zpracovaná dle osnovy v příloze č. 4B SP, usnadňuje dodání žádosti v MS2014+, neboť mnoho údajů ze studie bude využito při vyplňování elektronického formuláře žádosti.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Výpočet čistých jiných peněžních příjmů </a:t>
            </a:r>
            <a:r>
              <a:rPr lang="cs-CZ" sz="1600" b="1" dirty="0"/>
              <a:t>– </a:t>
            </a:r>
            <a:r>
              <a:rPr lang="cs-CZ" sz="1600" dirty="0"/>
              <a:t>žadatelé, kteří předpokládají jiné peněžní příjmy (vzor výpočtu v příloze č. 29 OP)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Územní rozhodnutí (s nabytím právní moci) nebo území souhlas nebo veřejnoprávní smlouva nahrazující územní řízení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Žádost o stavební povolení nebo ohlášení, případně stavební povolení nebo souhlas  provedením ohlášeného stavebního záměru nebo veřejnoprávní smlouva nahrazující stavební povolení </a:t>
            </a:r>
            <a:r>
              <a:rPr lang="cs-CZ" sz="1600" dirty="0"/>
              <a:t>– pokud žadatel nebude mít k dispozici pravomocné povolení dokládá žádost, potvrzenou stavebním úřadem (platné povolení doložit nejpozději do vydání Rozhodnutí o poskytnutí dotace)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Projektová dokumentace pro vydání stavebního povolení nebo pro ohlášení stavby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Doklad o prokázání právních vztahů k nemovitému majetku, které je předmětem projektu – </a:t>
            </a:r>
            <a:r>
              <a:rPr lang="cs-CZ" sz="1600" dirty="0"/>
              <a:t>Výpis z KN u majetku, který bude předmětem projektu (k datu podání žádostí nesmí být starší 3 měsíce), ověření vlastnických práv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Položkový rozpočet stavby </a:t>
            </a:r>
            <a:r>
              <a:rPr lang="cs-CZ" sz="1600" dirty="0"/>
              <a:t>– stanovení předpokládané ceny u </a:t>
            </a:r>
            <a:r>
              <a:rPr lang="cs-CZ" sz="1600" dirty="0" err="1"/>
              <a:t>způs</a:t>
            </a:r>
            <a:r>
              <a:rPr lang="cs-CZ" sz="1600" dirty="0"/>
              <a:t>. výdajů hlavních aktivit projektu u nezahájených zakázek, stavební rozpočet je nutné členit na stavební objekty, popř. dílčí stavební nebo funkční celky nebo tak aby bylo možné vymezit hlavní a vedlejší aktivity projektu</a:t>
            </a:r>
          </a:p>
        </p:txBody>
      </p:sp>
    </p:spTree>
    <p:extLst>
      <p:ext uri="{BB962C8B-B14F-4D97-AF65-F5344CB8AC3E}">
        <p14:creationId xmlns:p14="http://schemas.microsoft.com/office/powerpoint/2010/main" val="155577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Udržitelnost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 fontScale="47500" lnSpcReduction="20000"/>
          </a:bodyPr>
          <a:lstStyle/>
          <a:p>
            <a:r>
              <a:rPr lang="cs-CZ" sz="3300" dirty="0"/>
              <a:t>Povinnosti definovány v Obecných pravidlech kap. 20</a:t>
            </a:r>
          </a:p>
          <a:p>
            <a:r>
              <a:rPr lang="cs-CZ" sz="3300" dirty="0"/>
              <a:t>Udržitelnost je stanovena na 5 let od provedení poslední platby příjemci ze strany ŘO </a:t>
            </a:r>
          </a:p>
          <a:p>
            <a:r>
              <a:rPr lang="cs-CZ" sz="3300" dirty="0"/>
              <a:t>V době udržitelnosti projektu </a:t>
            </a:r>
            <a:r>
              <a:rPr lang="cs-CZ" sz="3300" b="1" dirty="0"/>
              <a:t>musí být veškerý pořízený majetek evidován.</a:t>
            </a:r>
            <a:endParaRPr lang="cs-CZ" sz="3300" dirty="0"/>
          </a:p>
          <a:p>
            <a:r>
              <a:rPr lang="cs-CZ" sz="3300" dirty="0"/>
              <a:t>Doporučeno sjednat si pojištění majetku pořízeného z dotace IROP (nezpůsobilý výdaj)</a:t>
            </a:r>
          </a:p>
          <a:p>
            <a:r>
              <a:rPr lang="cs-CZ" sz="3300" b="1" dirty="0"/>
              <a:t>Musí být dodrženy cílové hodnoty indikátorů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u="sng" dirty="0"/>
              <a:t>Příjemce podpory v této výzvě je také povinen: </a:t>
            </a:r>
          </a:p>
          <a:p>
            <a:r>
              <a:rPr lang="cs-CZ" sz="3300" dirty="0"/>
              <a:t>řádně uchovávat veškerou dokumentaci a účetní doklady související s realizací projektu, </a:t>
            </a:r>
          </a:p>
          <a:p>
            <a:r>
              <a:rPr lang="cs-CZ" sz="3300" dirty="0"/>
              <a:t>veškerý pořízený majetek používat k účelu, ke kterému se zavázal v žádosti o podporu, </a:t>
            </a:r>
          </a:p>
          <a:p>
            <a:r>
              <a:rPr lang="cs-CZ" sz="3300" dirty="0"/>
              <a:t>zajistit financování výdajů spojených s provozem a údržbou </a:t>
            </a:r>
          </a:p>
          <a:p>
            <a:endParaRPr lang="cs-CZ" sz="3300" dirty="0"/>
          </a:p>
          <a:p>
            <a:r>
              <a:rPr lang="pl-PL" sz="3300" b="1" dirty="0"/>
              <a:t>Informovat MAS o podstatných změnách </a:t>
            </a:r>
            <a:r>
              <a:rPr lang="pl-PL" sz="3300" dirty="0"/>
              <a:t>v projektu</a:t>
            </a:r>
          </a:p>
          <a:p>
            <a:r>
              <a:rPr lang="cs-CZ" sz="3300" dirty="0"/>
              <a:t>Každých 12 měsíců od zahájení udržitelnosti </a:t>
            </a:r>
            <a:r>
              <a:rPr lang="cs-CZ" sz="3300" b="1" dirty="0"/>
              <a:t>podávat v MS2014+ Průběžnou </a:t>
            </a:r>
            <a:r>
              <a:rPr lang="cs-CZ" sz="3300" b="1" dirty="0" err="1"/>
              <a:t>ZoU</a:t>
            </a:r>
            <a:r>
              <a:rPr lang="cs-CZ" sz="3300" b="1" dirty="0"/>
              <a:t> projektu </a:t>
            </a:r>
            <a:endParaRPr lang="cs-CZ" sz="3300" dirty="0"/>
          </a:p>
          <a:p>
            <a:r>
              <a:rPr lang="cs-CZ" sz="3300" b="1" dirty="0"/>
              <a:t>Informovat CRR </a:t>
            </a:r>
            <a:r>
              <a:rPr lang="cs-CZ" sz="3300" dirty="0"/>
              <a:t>o všech zahájených externích kontrolách, zasílat návrhy závěrečných zpráv a protokolů, zasílat CRR finální zprávy, plnit nápravná opatření z předcházejících kontrol </a:t>
            </a:r>
          </a:p>
          <a:p>
            <a:r>
              <a:rPr lang="cs-CZ" sz="3300" b="1" dirty="0"/>
              <a:t>Informovat CRR o všech změnách v projektu </a:t>
            </a:r>
            <a:endParaRPr lang="cs-CZ" sz="3300" dirty="0"/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45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Publicita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Kapitola 13 OP</a:t>
            </a:r>
          </a:p>
          <a:p>
            <a:r>
              <a:rPr lang="pl-PL" sz="1800" b="1" dirty="0"/>
              <a:t>Po celou dobu realizace projektu</a:t>
            </a:r>
            <a:endParaRPr lang="pl-PL" sz="1800" dirty="0"/>
          </a:p>
          <a:p>
            <a:r>
              <a:rPr lang="cs-CZ" sz="1800" dirty="0"/>
              <a:t>Informuje o ní v 1. </a:t>
            </a:r>
            <a:r>
              <a:rPr lang="cs-CZ" sz="1800" dirty="0" err="1"/>
              <a:t>ZoR</a:t>
            </a:r>
            <a:endParaRPr lang="cs-CZ" sz="1800" dirty="0"/>
          </a:p>
          <a:p>
            <a:r>
              <a:rPr lang="cs-CZ" sz="1800" b="1" dirty="0"/>
              <a:t>Povinné nástroje:</a:t>
            </a:r>
            <a:endParaRPr lang="cs-CZ" sz="1800" dirty="0"/>
          </a:p>
          <a:p>
            <a:r>
              <a:rPr lang="cs-CZ" sz="1800" dirty="0"/>
              <a:t>Webové stránky příjemce (pokud má) - nemusí být </a:t>
            </a:r>
            <a:r>
              <a:rPr lang="cs-CZ" sz="1800" dirty="0" err="1"/>
              <a:t>homepage</a:t>
            </a:r>
            <a:r>
              <a:rPr lang="cs-CZ" sz="1800" dirty="0"/>
              <a:t> - popis, cíle, výsledky + loga EU a MMR</a:t>
            </a:r>
          </a:p>
          <a:p>
            <a:r>
              <a:rPr lang="cs-CZ" sz="1800" dirty="0"/>
              <a:t>Plakát o min. velikosti A3 – v místě/místech realizace projektu na viditelném místě, pokud nelze, tak sídlo příjemce </a:t>
            </a:r>
          </a:p>
          <a:p>
            <a:r>
              <a:rPr lang="cs-CZ" sz="1800" dirty="0"/>
              <a:t>Generátor: </a:t>
            </a:r>
            <a:r>
              <a:rPr lang="cs-CZ" sz="1800" dirty="0">
                <a:hlinkClick r:id="rId2"/>
              </a:rPr>
              <a:t>https://publicita.dotaceeu.cz/gen/krok1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24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Hodnocení projektů</a:t>
            </a:r>
          </a:p>
        </p:txBody>
      </p:sp>
    </p:spTree>
    <p:extLst>
      <p:ext uri="{BB962C8B-B14F-4D97-AF65-F5344CB8AC3E}">
        <p14:creationId xmlns:p14="http://schemas.microsoft.com/office/powerpoint/2010/main" val="93103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BEDAD-5362-405C-883A-EDFC0834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Průběh hodnocení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16DFE76-337F-415B-BB6B-EAA54EA65E7C}"/>
              </a:ext>
            </a:extLst>
          </p:cNvPr>
          <p:cNvSpPr/>
          <p:nvPr/>
        </p:nvSpPr>
        <p:spPr>
          <a:xfrm>
            <a:off x="838200" y="1461861"/>
            <a:ext cx="3107871" cy="821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Podání žádosti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76480E-3B81-4D37-9407-12806DCC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243" y="2524580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1800" dirty="0"/>
              <a:t>2. Kontrola formálních náležitostí a přijatelnosti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1E11531E-45F6-4BC8-AABE-64CC10C545DC}"/>
              </a:ext>
            </a:extLst>
          </p:cNvPr>
          <p:cNvSpPr txBox="1">
            <a:spLocks/>
          </p:cNvSpPr>
          <p:nvPr/>
        </p:nvSpPr>
        <p:spPr>
          <a:xfrm>
            <a:off x="838200" y="3584354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3. Věcné hodnocení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31FCF29D-5205-4F75-9EA7-62C413428FA5}"/>
              </a:ext>
            </a:extLst>
          </p:cNvPr>
          <p:cNvSpPr txBox="1">
            <a:spLocks/>
          </p:cNvSpPr>
          <p:nvPr/>
        </p:nvSpPr>
        <p:spPr>
          <a:xfrm>
            <a:off x="7549243" y="4752978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4. Závěrečné ověření způsobilosti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7B668CA8-07B9-456C-99F0-2C5503AA051B}"/>
              </a:ext>
            </a:extLst>
          </p:cNvPr>
          <p:cNvSpPr txBox="1">
            <a:spLocks/>
          </p:cNvSpPr>
          <p:nvPr/>
        </p:nvSpPr>
        <p:spPr>
          <a:xfrm>
            <a:off x="838200" y="5848356"/>
            <a:ext cx="3107870" cy="859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>
                <a:solidFill>
                  <a:schemeClr val="bg1"/>
                </a:solidFill>
              </a:rPr>
              <a:t>5. Vydání právního aktu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529EAC6-140E-4538-A00F-BBE3DC889B4D}"/>
              </a:ext>
            </a:extLst>
          </p:cNvPr>
          <p:cNvSpPr/>
          <p:nvPr/>
        </p:nvSpPr>
        <p:spPr>
          <a:xfrm>
            <a:off x="1050469" y="2537961"/>
            <a:ext cx="6379030" cy="8273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Proces kontroly (Kancelář MAS), případné doplnění údajů, výsledek kontroly (vyhověl/nevyhověl)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7036F121-0809-4377-9512-353C5AA5E82A}"/>
              </a:ext>
            </a:extLst>
          </p:cNvPr>
          <p:cNvSpPr/>
          <p:nvPr/>
        </p:nvSpPr>
        <p:spPr>
          <a:xfrm>
            <a:off x="1088570" y="4769307"/>
            <a:ext cx="6379030" cy="8273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Provádí Centrum pro regionální rozvoj (CRR), splnění/nesplnění kontroly</a:t>
            </a:r>
          </a:p>
        </p:txBody>
      </p:sp>
      <p:sp>
        <p:nvSpPr>
          <p:cNvPr id="16" name="Šipka: doleva 15">
            <a:extLst>
              <a:ext uri="{FF2B5EF4-FFF2-40B4-BE49-F238E27FC236}">
                <a16:creationId xmlns:a16="http://schemas.microsoft.com/office/drawing/2014/main" id="{A5C51481-D014-4E96-953F-58E6563A58CA}"/>
              </a:ext>
            </a:extLst>
          </p:cNvPr>
          <p:cNvSpPr/>
          <p:nvPr/>
        </p:nvSpPr>
        <p:spPr>
          <a:xfrm>
            <a:off x="4087583" y="1461861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Registrace v MS 2014+, vyplnění, doplnění příloh a podání žádosti</a:t>
            </a:r>
          </a:p>
        </p:txBody>
      </p:sp>
      <p:sp>
        <p:nvSpPr>
          <p:cNvPr id="17" name="Šipka: doleva 16">
            <a:extLst>
              <a:ext uri="{FF2B5EF4-FFF2-40B4-BE49-F238E27FC236}">
                <a16:creationId xmlns:a16="http://schemas.microsoft.com/office/drawing/2014/main" id="{C3FA77D2-B87B-4689-A7A3-EA39742994A2}"/>
              </a:ext>
            </a:extLst>
          </p:cNvPr>
          <p:cNvSpPr/>
          <p:nvPr/>
        </p:nvSpPr>
        <p:spPr>
          <a:xfrm>
            <a:off x="4087583" y="3619505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Proces hodnocení dle kritérií (VK MAS), poté rozhodovací orgán MAS provede konečný výběr a schválení (podpořené/nepodpořené projekty)</a:t>
            </a:r>
          </a:p>
        </p:txBody>
      </p:sp>
      <p:sp>
        <p:nvSpPr>
          <p:cNvPr id="18" name="Šipka: doleva 17">
            <a:extLst>
              <a:ext uri="{FF2B5EF4-FFF2-40B4-BE49-F238E27FC236}">
                <a16:creationId xmlns:a16="http://schemas.microsoft.com/office/drawing/2014/main" id="{8BAF17C4-2F47-48D2-A4FE-47E096FC1757}"/>
              </a:ext>
            </a:extLst>
          </p:cNvPr>
          <p:cNvSpPr/>
          <p:nvPr/>
        </p:nvSpPr>
        <p:spPr>
          <a:xfrm>
            <a:off x="4087583" y="5894393"/>
            <a:ext cx="6379030" cy="81393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V kompetenci ŘO IROP (MMR), přidělení dotace</a:t>
            </a:r>
          </a:p>
        </p:txBody>
      </p:sp>
    </p:spTree>
    <p:extLst>
      <p:ext uri="{BB962C8B-B14F-4D97-AF65-F5344CB8AC3E}">
        <p14:creationId xmlns:p14="http://schemas.microsoft.com/office/powerpoint/2010/main" val="209217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/>
          </a:bodyPr>
          <a:lstStyle/>
          <a:p>
            <a:r>
              <a:rPr lang="cs-CZ" u="sng" dirty="0"/>
              <a:t>Kontrola formálních náležitostí a přijatelnosti </a:t>
            </a:r>
            <a:r>
              <a:rPr lang="cs-CZ" dirty="0"/>
              <a:t>(vždy napravitelná)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dirty="0"/>
              <a:t>Žádost o podporu je podaná v předepsané formě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Žádost o podporu je podepsána oprávněným zástupcem žadatele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Jsou doloženy všechny povinné přílohy a obsahově splňují náležitosti požadované v dokumentaci k výzvě MAS 	</a:t>
            </a:r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83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FN + 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9635" cy="4825546"/>
          </a:xfrm>
        </p:spPr>
        <p:txBody>
          <a:bodyPr>
            <a:normAutofit lnSpcReduction="10000"/>
          </a:bodyPr>
          <a:lstStyle/>
          <a:p>
            <a:r>
              <a:rPr lang="cs-CZ" sz="3000" u="sng" dirty="0"/>
              <a:t>Kontrola přijatelnosti </a:t>
            </a:r>
            <a:r>
              <a:rPr lang="cs-CZ" sz="3000" dirty="0"/>
              <a:t>(červeně označená jsou nenapravitelná)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>
                <a:solidFill>
                  <a:srgbClr val="FF0000"/>
                </a:solidFill>
              </a:rPr>
              <a:t>Žadatel splňuje definici oprávněného příjemce pro příslušný specifický cíl a výzvu MAS </a:t>
            </a:r>
            <a:r>
              <a:rPr lang="cs-CZ" sz="1900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respektuje minimální a maximální hranici celkových způsobilých výdajů, pokud jsou stanoveny ve výzvě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respektuje limity způsobilých výdajů, pokud jsou stanoveny ve výzvě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je svým zaměřením v souladu s cíli a podporovanými aktivitami výzvy MAS 	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dirty="0"/>
              <a:t>Projekt je v souladu s podmínkami výzvy MAS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je realizován na území Místní akční skupiny Svitava z. s.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/>
              <a:t>Projekt nemá negativní vliv na žádnou z horizontálních priorit IROP (udržitelný rozvoj, rovné příležitosti a zákaz diskriminace, rovnost mužů a žen) 	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900" dirty="0"/>
              <a:t>Potřebnost realizace projektu je odůvodněná 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900" dirty="0">
                <a:solidFill>
                  <a:srgbClr val="FF0000"/>
                </a:solidFill>
              </a:rPr>
              <a:t>Projekt je v souladu se Strategií komunitně vedeného místního rozvoje Místní akční skupiny Svitava z. s. </a:t>
            </a:r>
            <a:r>
              <a:rPr lang="cs-CZ" dirty="0"/>
              <a:t>	</a:t>
            </a:r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60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Program: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Představení podmínek výzvy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Hodnocení projektů (kritéria pro hodnocení projektů)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Základní informace o aplikaci IS KP14+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Diskuze, dotazy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20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F157C-E6B9-4CDE-A719-A8CB20C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věcné </a:t>
            </a:r>
            <a:r>
              <a:rPr lang="cs-CZ" b="1" dirty="0" err="1">
                <a:solidFill>
                  <a:srgbClr val="7030A0"/>
                </a:solidFill>
              </a:rPr>
              <a:t>hodn</a:t>
            </a:r>
            <a:r>
              <a:rPr lang="cs-CZ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88323-C0CD-479A-9C5A-D5FA44FD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564368"/>
            <a:ext cx="10515600" cy="482554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sz="1700" dirty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93264D-2621-4E2B-8786-851E747E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02" y="1454644"/>
            <a:ext cx="9218995" cy="54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hodnocení projektů – věcné </a:t>
            </a:r>
            <a:r>
              <a:rPr lang="cs-CZ" b="1" dirty="0" err="1">
                <a:solidFill>
                  <a:srgbClr val="7030A0"/>
                </a:solidFill>
              </a:rPr>
              <a:t>hodn</a:t>
            </a:r>
            <a:r>
              <a:rPr lang="cs-CZ" b="1" dirty="0">
                <a:solidFill>
                  <a:srgbClr val="7030A0"/>
                </a:solidFill>
              </a:rPr>
              <a:t>.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DB084E-A854-4617-B7A4-8672BAF56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DBED7B-CE69-43B6-BC7D-DAA01C36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892431"/>
            <a:ext cx="103060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Závěrečné ověření způsobilosti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100134-2272-40C7-8E24-33555DF8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Provádí Centrum pro regionální rozvoj (CRR)</a:t>
            </a:r>
          </a:p>
          <a:p>
            <a:r>
              <a:rPr lang="cs-CZ" sz="1600" dirty="0"/>
              <a:t>Ověření je provedeno do 30 PD od schválení projektů v MAS</a:t>
            </a:r>
          </a:p>
          <a:p>
            <a:r>
              <a:rPr lang="cs-CZ" sz="1600" dirty="0"/>
              <a:t>Jedná se o 13 kritérií (napravitelná/nenapravitelná) platných pro celý IROP a 6 kritérií pro aktivitu Stanice IZS</a:t>
            </a:r>
          </a:p>
          <a:p>
            <a:r>
              <a:rPr lang="cs-CZ" sz="1600" dirty="0"/>
              <a:t>Na případné doplnění (max. 2x) má žadatel 5 PD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83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ZOZ projektů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100134-2272-40C7-8E24-33555DF8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700" dirty="0"/>
              <a:t>Žádost o podporu je podána v předepsané formě̌̌̌̌. </a:t>
            </a:r>
          </a:p>
          <a:p>
            <a:r>
              <a:rPr lang="cs-CZ" sz="1700" dirty="0"/>
              <a:t>Žádost o podporu je podepsána oprávněným zástupcem žadatele. </a:t>
            </a:r>
          </a:p>
          <a:p>
            <a:r>
              <a:rPr lang="cs-CZ" sz="1700" dirty="0"/>
              <a:t>Jsou doloženy všechny povinné přílohy a obsahově splňují náležitosti, požadované v dokumentaci k výzvě̌̌̌̌ ŘO. </a:t>
            </a:r>
          </a:p>
          <a:p>
            <a:r>
              <a:rPr lang="cs-CZ" sz="1700" dirty="0"/>
              <a:t>Projekt je svým zaměřením v souladu s výzvou ŘO. </a:t>
            </a:r>
          </a:p>
          <a:p>
            <a:r>
              <a:rPr lang="cs-CZ" sz="1700" dirty="0"/>
              <a:t>Výsledky projektu jsou udržitelné. </a:t>
            </a:r>
          </a:p>
          <a:p>
            <a:r>
              <a:rPr lang="cs-CZ" sz="1700" dirty="0"/>
              <a:t>Projekt nemá negativní vliv na žádnou z horizontálních priorit IROP (udržitelný rozvoj, rovné příležitosti a zákaz diskriminace, rovnost mužů a žen). </a:t>
            </a:r>
          </a:p>
          <a:p>
            <a:r>
              <a:rPr lang="cs-CZ" sz="1700" dirty="0"/>
              <a:t>Projekt je v souladu s pravidly veřejné podpory. </a:t>
            </a:r>
          </a:p>
          <a:p>
            <a:r>
              <a:rPr lang="cs-CZ" sz="1700" dirty="0">
                <a:solidFill>
                  <a:srgbClr val="FF0000"/>
                </a:solidFill>
              </a:rPr>
              <a:t>Statutární zástupce žadatele je trestně̌̌ bezúhonný (NENAPRAVITELNÉ) </a:t>
            </a:r>
          </a:p>
          <a:p>
            <a:r>
              <a:rPr lang="cs-CZ" sz="1700" dirty="0"/>
              <a:t>Výdaje na hlavní aktivity projektu odpovídají tržním cenám. </a:t>
            </a:r>
          </a:p>
          <a:p>
            <a:r>
              <a:rPr lang="cs-CZ" sz="1700" dirty="0"/>
              <a:t>Cílové hodnoty indikátorů odpovídají cílům projektu. </a:t>
            </a:r>
          </a:p>
          <a:p>
            <a:r>
              <a:rPr lang="cs-CZ" sz="1700" dirty="0"/>
              <a:t>Žadatel má zajištěnou administrativní, finanční a provozní kapacitu k realizaci a udržitelnosti projektu. </a:t>
            </a:r>
          </a:p>
          <a:p>
            <a:r>
              <a:rPr lang="cs-CZ" sz="1700" dirty="0"/>
              <a:t>Minimálně 85 % způsobilých výdajů projektu je zaměřeno na hlavní aktivity projektu. </a:t>
            </a:r>
          </a:p>
          <a:p>
            <a:r>
              <a:rPr lang="cs-CZ" sz="1700" dirty="0"/>
              <a:t>V hodnocení </a:t>
            </a:r>
            <a:r>
              <a:rPr lang="cs-CZ" sz="1700" dirty="0" err="1"/>
              <a:t>eCBA</a:t>
            </a:r>
            <a:r>
              <a:rPr lang="cs-CZ" sz="1700" dirty="0"/>
              <a:t>/finanční analýze projekt dosáhne minimálně hodnoty ukazatelů stanovené ve výzvě. 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17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844AB-E6B8-4233-B214-057ED209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Kritéria pro ZOZ projektů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100134-2272-40C7-8E24-33555DF8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600" b="1" dirty="0"/>
              <a:t>PRO AKTIVTU STANICE IZS:</a:t>
            </a:r>
          </a:p>
          <a:p>
            <a:r>
              <a:rPr lang="cs-CZ" sz="1600" dirty="0"/>
              <a:t>Projekt je v souladu s Koncepcí ochrany obyvatelstva do 2020 s výhledem do roku 2030.</a:t>
            </a:r>
          </a:p>
          <a:p>
            <a:r>
              <a:rPr lang="cs-CZ" sz="1600" dirty="0"/>
              <a:t>Projekt je v souladu se Strategií přizpůsobení se změně klimatu v podmínkách ČR v aktuálním znění.</a:t>
            </a:r>
          </a:p>
          <a:p>
            <a:r>
              <a:rPr lang="cs-CZ" sz="1600" dirty="0"/>
              <a:t>Projekt je v souladu s dokumentem „Zajištění odolnosti a vybavenosti základních složek integrovaného záchranného systému –Policie ČR a Hasičského záchranného sboru ČR (včetně JSDH) v území, s důrazem na přizpůsobení se změnám klimatu a novým rizikům v období 2014 –2020“, respektive „Zajištění odolnosti a vybavenosti základních složek integrovaného záchranného systému –Krajských zdravotnických záchranných služeb v území, s důrazem na přizpůsobení se změnám klimatu a novým rizikům v období 2014 -2020“ podle typu příjemce. </a:t>
            </a:r>
          </a:p>
          <a:p>
            <a:r>
              <a:rPr lang="cs-CZ" sz="1600" dirty="0">
                <a:solidFill>
                  <a:srgbClr val="FF0000"/>
                </a:solidFill>
              </a:rPr>
              <a:t>Projekt zaměřený na </a:t>
            </a:r>
            <a:r>
              <a:rPr lang="cs-CZ" sz="1600" dirty="0" err="1">
                <a:solidFill>
                  <a:srgbClr val="FF0000"/>
                </a:solidFill>
              </a:rPr>
              <a:t>zodolnění</a:t>
            </a:r>
            <a:r>
              <a:rPr lang="cs-CZ" sz="1600" dirty="0">
                <a:solidFill>
                  <a:srgbClr val="FF0000"/>
                </a:solidFill>
              </a:rPr>
              <a:t> stanice základní složky IZS respektuje druh rizika (sucho, orkány a větrné smrště, sněhové srážky a masivní námrazy, havárie nebezpečných látek) definovaný pro exponované území. </a:t>
            </a:r>
          </a:p>
          <a:p>
            <a:r>
              <a:rPr lang="cs-CZ" sz="1600" dirty="0">
                <a:solidFill>
                  <a:srgbClr val="FF0000"/>
                </a:solidFill>
              </a:rPr>
              <a:t>Projekt zaměřený na výstavbu nové stanice základní složky IZS je realizován v jedné z uvedených příčin: - chod stanice je ohrožován opakujícími se výskyty mimořádných událostí (živelní pohromy a havárie a povodně v zátopové oblastí 20leté vody a méně) znemožňující plnit funkci složky IZS, - dislokace, dispozice a stav objektu nevyhovuje zásahovým podmínkám k řešení mimořádných událostí (nedostačující reakční doba a efektivní zásah složky IZS vycházející z plošného pokrytí území).</a:t>
            </a:r>
          </a:p>
          <a:p>
            <a:r>
              <a:rPr lang="cs-CZ" sz="1600" dirty="0"/>
              <a:t>Obce, které zřizují jednotky požární ochrany (§ 29 zákona č. 133/1985 Sb., o požární ochraně) – jednotky sboru dobrovolných hasičů kategorie II a III (podle přílohy zákona o požární ochraně) doložily doporučující stanovisko HZS ČR.</a:t>
            </a:r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54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Základní informace o aplikaci IS KP14+</a:t>
            </a:r>
          </a:p>
        </p:txBody>
      </p:sp>
    </p:spTree>
    <p:extLst>
      <p:ext uri="{BB962C8B-B14F-4D97-AF65-F5344CB8AC3E}">
        <p14:creationId xmlns:p14="http://schemas.microsoft.com/office/powerpoint/2010/main" val="43640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Založení žádosti v MS2014+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Postup pro podání </a:t>
            </a:r>
            <a:r>
              <a:rPr lang="cs-CZ" sz="1600" dirty="0" err="1"/>
              <a:t>ŽoP</a:t>
            </a:r>
            <a:r>
              <a:rPr lang="cs-CZ" sz="1600" dirty="0"/>
              <a:t> v MS2014 – Příloha č. 1 SP</a:t>
            </a:r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877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909E2-8953-449A-A664-B27490E8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0BADBD6-037A-4BAC-B8FB-CD2D17AA3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825625"/>
            <a:ext cx="9126541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2A5D6C8-86A5-4A21-924D-687CCAA76693}"/>
              </a:ext>
            </a:extLst>
          </p:cNvPr>
          <p:cNvSpPr/>
          <p:nvPr/>
        </p:nvSpPr>
        <p:spPr>
          <a:xfrm>
            <a:off x="8446415" y="4001294"/>
            <a:ext cx="1951349" cy="1532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37044B2-A801-475C-82C2-856D2D0BFD1D}"/>
              </a:ext>
            </a:extLst>
          </p:cNvPr>
          <p:cNvSpPr/>
          <p:nvPr/>
        </p:nvSpPr>
        <p:spPr>
          <a:xfrm>
            <a:off x="8446415" y="3506772"/>
            <a:ext cx="1951349" cy="2828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92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A72E6-F152-4690-8E10-DDE15F34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F0DD28-AC5F-48D6-8424-1510F6546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01" y="1825625"/>
            <a:ext cx="8775198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2AD0722-32E9-4191-AEBA-739FD48554D9}"/>
              </a:ext>
            </a:extLst>
          </p:cNvPr>
          <p:cNvSpPr/>
          <p:nvPr/>
        </p:nvSpPr>
        <p:spPr>
          <a:xfrm>
            <a:off x="1640263" y="2535810"/>
            <a:ext cx="848413" cy="226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26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C088B-5FA3-48F7-B2EE-49F7F5FB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7A463BF-0601-415D-9E8E-55221751D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18101" b="22869"/>
          <a:stretch/>
        </p:blipFill>
        <p:spPr>
          <a:xfrm>
            <a:off x="1492753" y="1816199"/>
            <a:ext cx="9206493" cy="4273517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B3167E8-A02D-49BB-808C-2C943B6F2B77}"/>
              </a:ext>
            </a:extLst>
          </p:cNvPr>
          <p:cNvSpPr/>
          <p:nvPr/>
        </p:nvSpPr>
        <p:spPr>
          <a:xfrm>
            <a:off x="3855562" y="4986778"/>
            <a:ext cx="2648933" cy="226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3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415" y="2466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Představení podmínek výzvy</a:t>
            </a:r>
          </a:p>
        </p:txBody>
      </p:sp>
    </p:spTree>
    <p:extLst>
      <p:ext uri="{BB962C8B-B14F-4D97-AF65-F5344CB8AC3E}">
        <p14:creationId xmlns:p14="http://schemas.microsoft.com/office/powerpoint/2010/main" val="114942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8084F-4E47-49E7-A8AD-CD0E7F43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4AF47E0D-CCA2-41F9-BAD5-6135BC69D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4189" r="5295" b="26919"/>
          <a:stretch/>
        </p:blipFill>
        <p:spPr>
          <a:xfrm>
            <a:off x="1817386" y="2026761"/>
            <a:ext cx="8557228" cy="3827283"/>
          </a:xfr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D7CBB852-026E-4805-9D1F-738E47BEFD43}"/>
              </a:ext>
            </a:extLst>
          </p:cNvPr>
          <p:cNvSpPr/>
          <p:nvPr/>
        </p:nvSpPr>
        <p:spPr>
          <a:xfrm>
            <a:off x="2007909" y="4458880"/>
            <a:ext cx="5910605" cy="490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551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1BC11-D3EB-4BD2-B400-DBEB7C8A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F6B4732-90D8-411D-9996-DB335BA08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" b="18253"/>
          <a:stretch/>
        </p:blipFill>
        <p:spPr>
          <a:xfrm>
            <a:off x="1233122" y="1872759"/>
            <a:ext cx="9725755" cy="431122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2B3DD99-0142-4454-9E13-0F22B0837D70}"/>
              </a:ext>
            </a:extLst>
          </p:cNvPr>
          <p:cNvSpPr/>
          <p:nvPr/>
        </p:nvSpPr>
        <p:spPr>
          <a:xfrm flipV="1">
            <a:off x="1423449" y="4722828"/>
            <a:ext cx="1065228" cy="245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17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8AEF7-7E25-45C7-8EFF-D6B23C37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0692C81-C3E0-49BC-833D-C94A5E67F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52" y="1825625"/>
            <a:ext cx="9310096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B9E9A6E-18D4-42FD-9A44-6DB536F25197}"/>
              </a:ext>
            </a:extLst>
          </p:cNvPr>
          <p:cNvSpPr/>
          <p:nvPr/>
        </p:nvSpPr>
        <p:spPr>
          <a:xfrm flipV="1">
            <a:off x="9671901" y="3429000"/>
            <a:ext cx="273378" cy="313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1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C00F5-A84E-467D-BF6A-33AF12D6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233AB688-D90F-470C-834A-26A322AF9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" b="28692"/>
          <a:stretch/>
        </p:blipFill>
        <p:spPr>
          <a:xfrm>
            <a:off x="1497023" y="2134496"/>
            <a:ext cx="9197953" cy="3521587"/>
          </a:xfr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5026BD2-236D-4DF8-8832-9CB0506A9A62}"/>
              </a:ext>
            </a:extLst>
          </p:cNvPr>
          <p:cNvSpPr/>
          <p:nvPr/>
        </p:nvSpPr>
        <p:spPr>
          <a:xfrm flipV="1">
            <a:off x="1706252" y="5050409"/>
            <a:ext cx="5703216" cy="30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096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7583-5B4A-4455-8323-B34C244E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7747FCE6-20BC-4BB5-98F2-F183B421E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4030"/>
            <a:ext cx="10515600" cy="4114527"/>
          </a:xfr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D7B6CBE-5302-4348-A860-A609B542FD0E}"/>
              </a:ext>
            </a:extLst>
          </p:cNvPr>
          <p:cNvSpPr/>
          <p:nvPr/>
        </p:nvSpPr>
        <p:spPr>
          <a:xfrm flipV="1">
            <a:off x="6410227" y="4911364"/>
            <a:ext cx="1272618" cy="311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851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Užitečné informace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Nepodávat žádost v posledních hodinách </a:t>
            </a:r>
            <a:r>
              <a:rPr lang="cs-CZ" sz="1800" dirty="0"/>
              <a:t>před uzavřením výzvy</a:t>
            </a:r>
          </a:p>
          <a:p>
            <a:r>
              <a:rPr lang="cs-CZ" sz="1800" dirty="0"/>
              <a:t>Postupovat nejen </a:t>
            </a:r>
            <a:r>
              <a:rPr lang="cs-CZ" sz="1800" b="1" dirty="0"/>
              <a:t>dle Specifických pravidel</a:t>
            </a:r>
            <a:r>
              <a:rPr lang="cs-CZ" sz="1800" dirty="0"/>
              <a:t>, ale také </a:t>
            </a:r>
            <a:r>
              <a:rPr lang="cs-CZ" sz="1800" b="1" dirty="0"/>
              <a:t>Obecných pravidel IROP</a:t>
            </a:r>
            <a:endParaRPr lang="cs-CZ" sz="1800" dirty="0"/>
          </a:p>
          <a:p>
            <a:r>
              <a:rPr lang="cs-CZ" sz="1800" dirty="0"/>
              <a:t>Nutné doložit všechny </a:t>
            </a:r>
            <a:r>
              <a:rPr lang="cs-CZ" sz="1800" b="1" dirty="0"/>
              <a:t>povinné přílohy </a:t>
            </a:r>
            <a:r>
              <a:rPr lang="cs-CZ" sz="1800" dirty="0"/>
              <a:t>(u nerelevantních vložit zdůvodnění)</a:t>
            </a:r>
          </a:p>
          <a:p>
            <a:r>
              <a:rPr lang="cs-CZ" sz="1800" dirty="0"/>
              <a:t>Předložit projekt do </a:t>
            </a:r>
            <a:r>
              <a:rPr lang="cs-CZ" sz="1800" b="1" dirty="0"/>
              <a:t>správné výzvy MAS a </a:t>
            </a:r>
            <a:r>
              <a:rPr lang="cs-CZ" sz="1800" b="1" dirty="0" err="1"/>
              <a:t>podvýzvy</a:t>
            </a:r>
            <a:r>
              <a:rPr lang="cs-CZ" sz="1800" b="1" dirty="0"/>
              <a:t> MAS</a:t>
            </a:r>
            <a:endParaRPr lang="cs-CZ" sz="1800" dirty="0"/>
          </a:p>
          <a:p>
            <a:r>
              <a:rPr lang="cs-CZ" sz="1800" dirty="0"/>
              <a:t>Nutnost </a:t>
            </a:r>
            <a:r>
              <a:rPr lang="cs-CZ" sz="1800" b="1" dirty="0"/>
              <a:t>souladu údajů </a:t>
            </a:r>
            <a:r>
              <a:rPr lang="cs-CZ" sz="1800" dirty="0"/>
              <a:t>vyplněných v žádosti v IS KP14+ a v přiložených přílohách žádosti</a:t>
            </a:r>
          </a:p>
          <a:p>
            <a:r>
              <a:rPr lang="cs-CZ" sz="1800" dirty="0"/>
              <a:t>Jednoznačně </a:t>
            </a:r>
            <a:r>
              <a:rPr lang="cs-CZ" sz="1800" b="1" dirty="0"/>
              <a:t>vymezovat výdaje </a:t>
            </a:r>
            <a:r>
              <a:rPr lang="cs-CZ" sz="1800" dirty="0"/>
              <a:t>na hlavní a vedlejší aktivity</a:t>
            </a:r>
          </a:p>
          <a:p>
            <a:r>
              <a:rPr lang="cs-CZ" sz="1800" b="1" dirty="0"/>
              <a:t>Výstupy projektu </a:t>
            </a:r>
            <a:r>
              <a:rPr lang="cs-CZ" sz="1800" dirty="0"/>
              <a:t>musí být zachovány min. po dobu udržitelnosti (5 let)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245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Kontakty/odkazy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600" b="1" dirty="0"/>
              <a:t>Kontakt na pracovníky MAS:</a:t>
            </a:r>
          </a:p>
          <a:p>
            <a:pPr algn="just"/>
            <a:r>
              <a:rPr lang="cs-CZ" sz="1600" dirty="0"/>
              <a:t>Petr Škoda, </a:t>
            </a:r>
            <a:r>
              <a:rPr lang="cs-CZ" sz="1600" dirty="0" err="1"/>
              <a:t>DiS</a:t>
            </a:r>
            <a:r>
              <a:rPr lang="cs-CZ" sz="1600" dirty="0"/>
              <a:t>. – tel. 725 925 454</a:t>
            </a:r>
          </a:p>
          <a:p>
            <a:pPr algn="just"/>
            <a:r>
              <a:rPr lang="cs-CZ" sz="1600" dirty="0"/>
              <a:t>Mgr. Veronika </a:t>
            </a:r>
            <a:r>
              <a:rPr lang="cs-CZ" sz="1600" dirty="0" err="1"/>
              <a:t>Koštálová</a:t>
            </a:r>
            <a:r>
              <a:rPr lang="cs-CZ" sz="1600" dirty="0"/>
              <a:t> – tel. 602 554 458</a:t>
            </a:r>
          </a:p>
          <a:p>
            <a:pPr algn="just"/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massvitava@unet.cz</a:t>
            </a:r>
            <a:endParaRPr lang="cs-CZ" sz="1600" dirty="0"/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Odkaz na vyhlášenou výzvu na webu MAS: </a:t>
            </a:r>
            <a:r>
              <a:rPr lang="cs-CZ" sz="1600" dirty="0">
                <a:hlinkClick r:id="rId3"/>
              </a:rPr>
              <a:t>http://massvitava.cz/vyhlasena-vyzva-irop-22018--bezpecnost-v-uzemi-mas-ii</a:t>
            </a:r>
            <a:endParaRPr lang="cs-CZ" sz="1600" dirty="0"/>
          </a:p>
          <a:p>
            <a:pPr algn="just"/>
            <a:r>
              <a:rPr lang="cs-CZ" sz="1600" dirty="0"/>
              <a:t>Odkaz na Obecná a </a:t>
            </a:r>
            <a:r>
              <a:rPr lang="cs-CZ" sz="1600"/>
              <a:t>Specifická pravidla: </a:t>
            </a:r>
            <a:r>
              <a:rPr lang="cs-CZ" sz="1600">
                <a:hlinkClick r:id="rId4"/>
              </a:rPr>
              <a:t>http://www.irop.mmr.cz/cs/Vyzvy/Seznam/Vyzva-c-69-Integrovany-zachranny-system-integrovan</a:t>
            </a:r>
            <a:endParaRPr lang="cs-CZ" sz="1600"/>
          </a:p>
          <a:p>
            <a:pPr marL="0" indent="0" algn="just">
              <a:buNone/>
            </a:pPr>
            <a:endParaRPr lang="cs-CZ" sz="1600" dirty="0"/>
          </a:p>
          <a:p>
            <a:pPr algn="just"/>
            <a:endParaRPr lang="cs-CZ" sz="1600" dirty="0"/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189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Diskuze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16150"/>
          <a:stretch/>
        </p:blipFill>
        <p:spPr>
          <a:xfrm>
            <a:off x="2334519" y="1825625"/>
            <a:ext cx="7522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Základní údaje o výzvě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Číslo a druh výzvy: 061/06_16_076/CLLD_16_01_049, kolová</a:t>
            </a:r>
          </a:p>
          <a:p>
            <a:pPr algn="just"/>
            <a:r>
              <a:rPr lang="cs-CZ" sz="1800" b="1" dirty="0"/>
              <a:t>Datum a čas vyhlášení výzvy:</a:t>
            </a:r>
            <a:r>
              <a:rPr lang="pl-PL" sz="1800" b="1" dirty="0"/>
              <a:t>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Podání žádostí prostřednictvím IS KP14+ </a:t>
            </a:r>
          </a:p>
          <a:p>
            <a:pPr algn="just"/>
            <a:r>
              <a:rPr lang="cs-CZ" sz="1800" b="1" dirty="0"/>
              <a:t>Časová způsobilost: </a:t>
            </a:r>
            <a:r>
              <a:rPr lang="cs-CZ" sz="1800" dirty="0"/>
              <a:t>1. 1. 2014 – 30. 6. 2023</a:t>
            </a:r>
          </a:p>
          <a:p>
            <a:pPr algn="just"/>
            <a:r>
              <a:rPr lang="cs-CZ" sz="1800" b="1" dirty="0"/>
              <a:t>Územní vymezení: </a:t>
            </a:r>
            <a:r>
              <a:rPr lang="cs-CZ" sz="1800" dirty="0"/>
              <a:t>území MAS Svitava</a:t>
            </a:r>
          </a:p>
          <a:p>
            <a:r>
              <a:rPr lang="cs-CZ" sz="1800" b="1" dirty="0"/>
              <a:t>Alokace výzvy (CZV): </a:t>
            </a:r>
            <a:r>
              <a:rPr lang="cs-CZ" sz="1800" dirty="0"/>
              <a:t>5 684 210,000 Kč	</a:t>
            </a:r>
          </a:p>
          <a:p>
            <a:pPr algn="just"/>
            <a:r>
              <a:rPr lang="cs-CZ" sz="1800" b="1" dirty="0"/>
              <a:t>Forma podpory: </a:t>
            </a:r>
            <a:r>
              <a:rPr lang="cs-CZ" sz="1800" dirty="0"/>
              <a:t>ex-post financování (možnost etapizovat)</a:t>
            </a:r>
          </a:p>
          <a:p>
            <a:pPr algn="just"/>
            <a:r>
              <a:rPr lang="cs-CZ" sz="1800" b="1" dirty="0"/>
              <a:t>Dělení způsobilých výdajů: </a:t>
            </a:r>
            <a:r>
              <a:rPr lang="cs-CZ" sz="1800" dirty="0"/>
              <a:t>min. 85 % hlavní aktivity, max. 15% vedlejší aktivity</a:t>
            </a:r>
          </a:p>
          <a:p>
            <a:pPr algn="just"/>
            <a:r>
              <a:rPr lang="cs-CZ" sz="1800" b="1" dirty="0"/>
              <a:t>Míra podpory: </a:t>
            </a:r>
            <a:r>
              <a:rPr lang="cs-CZ" sz="1800" dirty="0"/>
              <a:t>95% z CZV (5% spoluúčast příjemce)</a:t>
            </a:r>
          </a:p>
          <a:p>
            <a:pPr algn="just"/>
            <a:r>
              <a:rPr lang="cs-CZ" sz="1800" b="1" dirty="0"/>
              <a:t>Udržitelnost projektu: </a:t>
            </a:r>
            <a:r>
              <a:rPr lang="cs-CZ" sz="1800" dirty="0"/>
              <a:t>5 let od proplacení poslední platby</a:t>
            </a:r>
          </a:p>
          <a:p>
            <a:pPr marL="0" indent="0" algn="just">
              <a:buNone/>
            </a:pPr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06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54186" cy="1325563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Území MAS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676" r="8811" b="837"/>
          <a:stretch/>
        </p:blipFill>
        <p:spPr>
          <a:xfrm>
            <a:off x="6179236" y="228202"/>
            <a:ext cx="3980986" cy="6490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5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Dokumentace k výzvě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dirty="0"/>
              <a:t>Výzva č. 5/2018 IROP - Bezpečnost v území MAS II. (text výzvy)</a:t>
            </a:r>
          </a:p>
          <a:p>
            <a:pPr algn="just"/>
            <a:endParaRPr lang="cs-CZ" sz="1800" dirty="0"/>
          </a:p>
          <a:p>
            <a:r>
              <a:rPr lang="cs-CZ" sz="1800" dirty="0"/>
              <a:t>Interní postupy MAS Svitava (platné k 24. 4. 2018)</a:t>
            </a:r>
          </a:p>
          <a:p>
            <a:r>
              <a:rPr lang="cs-CZ" sz="1800" dirty="0"/>
              <a:t>Kritéria pro hodnocení projektů realizovaných prostřednictvím CLLD - Bezpečnost v území MAS</a:t>
            </a:r>
          </a:p>
          <a:p>
            <a:endParaRPr lang="cs-CZ" sz="1800" dirty="0"/>
          </a:p>
          <a:p>
            <a:r>
              <a:rPr lang="cs-CZ" sz="1800" dirty="0"/>
              <a:t>Obecná a Specifická pravidla IROP - výzva č. 69</a:t>
            </a:r>
          </a:p>
          <a:p>
            <a:r>
              <a:rPr lang="cs-CZ" sz="1800" dirty="0"/>
              <a:t>Postup pro podání Žádosti o podporu v MS2014+ (platné k 3. 10. 2017)</a:t>
            </a:r>
          </a:p>
          <a:p>
            <a:r>
              <a:rPr lang="cs-CZ" sz="1800" dirty="0"/>
              <a:t>Postup založení žádosti do výzvy MAS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9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Termíny vyhlášené výzvy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Vyhlášení výzvy: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Zpřístupnění výzvy v IS KP14+: </a:t>
            </a:r>
            <a:r>
              <a:rPr lang="cs-CZ" sz="1800" dirty="0"/>
              <a:t>17. 7. 2018, 12:00 hod.</a:t>
            </a:r>
          </a:p>
          <a:p>
            <a:pPr algn="just"/>
            <a:r>
              <a:rPr lang="cs-CZ" sz="1800" b="1" dirty="0"/>
              <a:t>Ukončení příjmu žádostí</a:t>
            </a:r>
            <a:r>
              <a:rPr lang="cs-CZ" sz="1800" dirty="0"/>
              <a:t>: 28. 9. 2018, 12:00 hod.</a:t>
            </a:r>
          </a:p>
          <a:p>
            <a:pPr algn="just"/>
            <a:r>
              <a:rPr lang="cs-CZ" sz="1800" b="1" dirty="0"/>
              <a:t>Datum zahájení realizace: </a:t>
            </a:r>
            <a:r>
              <a:rPr lang="cs-CZ" sz="1800" dirty="0"/>
              <a:t>nejdříve od 1. 1. 2014</a:t>
            </a:r>
          </a:p>
          <a:p>
            <a:pPr algn="just"/>
            <a:r>
              <a:rPr lang="cs-CZ" sz="1800" b="1" dirty="0"/>
              <a:t>Datum ukončení realizace: </a:t>
            </a:r>
            <a:r>
              <a:rPr lang="cs-CZ" sz="1800" dirty="0"/>
              <a:t>do 30. 6. 2023 (realizace projektu nesmí být ukončena před podáním žádosti o podporu v MS2014+)</a:t>
            </a:r>
          </a:p>
          <a:p>
            <a:pPr algn="just"/>
            <a:r>
              <a:rPr lang="cs-CZ" sz="1800" b="1" dirty="0"/>
              <a:t>Etapy projektu: </a:t>
            </a:r>
            <a:r>
              <a:rPr lang="cs-CZ" sz="1800" dirty="0"/>
              <a:t>délka etapy min. 3 měsíce</a:t>
            </a:r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8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Popis výzvy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5828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sz="1800" b="1" dirty="0"/>
              <a:t>Oprávnění žadatelé: </a:t>
            </a:r>
            <a:r>
              <a:rPr lang="cs-CZ" sz="1800" dirty="0"/>
              <a:t>HZS kraje, obce, které zřizují jednotky požární ochrany (§ 29 zák. č. 133/1985 Sb., o požární ochraně) – jednotky SDH kategorie II. a III. (podle přílohy zákona o požární ochraně)</a:t>
            </a:r>
          </a:p>
          <a:p>
            <a:pPr algn="just"/>
            <a:r>
              <a:rPr lang="cs-CZ" sz="1800" b="1" dirty="0"/>
              <a:t>Cílová skupina: </a:t>
            </a:r>
            <a:r>
              <a:rPr lang="cs-CZ" sz="1800" dirty="0"/>
              <a:t>Obyvatelé ČR, orgány krizového řízení obcí a krajů a organizačních složek státu, složky integrovaného záchranného systému</a:t>
            </a:r>
          </a:p>
          <a:p>
            <a:pPr algn="just"/>
            <a:r>
              <a:rPr lang="cs-CZ" sz="1800" b="1" dirty="0"/>
              <a:t>Limity CZV na 1 projekt: </a:t>
            </a:r>
            <a:r>
              <a:rPr lang="cs-CZ" sz="1800" dirty="0"/>
              <a:t>min. </a:t>
            </a:r>
            <a:r>
              <a:rPr lang="cs-CZ" sz="1800" b="1" dirty="0"/>
              <a:t>400 000 Kč</a:t>
            </a:r>
            <a:r>
              <a:rPr lang="cs-CZ" sz="1800" dirty="0"/>
              <a:t>, max. </a:t>
            </a:r>
            <a:r>
              <a:rPr lang="cs-CZ" sz="1800" b="1" dirty="0"/>
              <a:t>5 684 210 Kč</a:t>
            </a:r>
          </a:p>
          <a:p>
            <a:pPr algn="just"/>
            <a:r>
              <a:rPr lang="cs-CZ" sz="1800" b="1" dirty="0"/>
              <a:t>Příjmy projektu: </a:t>
            </a:r>
            <a:r>
              <a:rPr lang="cs-CZ" sz="1800" dirty="0"/>
              <a:t>Projekty nemohou vytvářet příjmy podle čl. 61 Obecného nařízení. Projekty mohou vytvářet příjmy podle čl. 65 odst. 8 Obecného nařízení - jiné peněžní příjmy (je nutné odečíst čisté jiné peněžní příjmy, vytvořené v období realizace projektu, od způsobilých výdajů projektu). Čisté jiné peněžní příjmy se vypočítají jako rozdíl mezi jinými peněžními příjmy, vytvořenými projektem (např. příjmy za prodej materiálu získaného během přípravy staveniště), a provozními výdaji projektu vzniklými během realizace projektu. </a:t>
            </a:r>
          </a:p>
          <a:p>
            <a:pPr algn="just"/>
            <a:r>
              <a:rPr lang="cs-CZ" sz="1800" b="1" dirty="0"/>
              <a:t>Veřejná podpora:  </a:t>
            </a:r>
            <a:r>
              <a:rPr lang="cs-CZ" sz="1800" dirty="0"/>
              <a:t>Podpořeny budou pouze projekty nezakládající veřejnou podporu ve smyslu čl. 107 odst. 1 Smlouvy o fungování Evropské unie.</a:t>
            </a:r>
          </a:p>
          <a:p>
            <a:pPr algn="just"/>
            <a:r>
              <a:rPr lang="cs-CZ" sz="1800" b="1" dirty="0"/>
              <a:t>Analýza CBA: </a:t>
            </a:r>
            <a:r>
              <a:rPr lang="cs-CZ" sz="1800" dirty="0"/>
              <a:t>pouze u projektů s CZV nad 5 mil., v modulu CBA v MS2014+ zpracovává finanční analýzu.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Podporované aktivity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800" b="1" dirty="0"/>
              <a:t>Hlavní aktivity (min. 85% CZV)</a:t>
            </a:r>
          </a:p>
          <a:p>
            <a:pPr algn="just"/>
            <a:r>
              <a:rPr lang="cs-CZ" sz="1600" dirty="0"/>
              <a:t>Stavby, stavební úpravy, úprava vnějších prostor a pořízení vybavení stanice základní složky IZS za účelem zvýšení odolnosti stanice vůči účinkům mimořádné události tak, aby mohly plnit své úkoly v podmínkách mimořádné události a byly zajištěny podmínky pro rychlý výjezd složek IZS k mimořádné události.</a:t>
            </a:r>
          </a:p>
          <a:p>
            <a:pPr marL="0" indent="0" algn="just">
              <a:buNone/>
            </a:pPr>
            <a:endParaRPr lang="cs-CZ" sz="1800" b="1" dirty="0"/>
          </a:p>
          <a:p>
            <a:pPr algn="just"/>
            <a:r>
              <a:rPr lang="cs-CZ" sz="1800" b="1" dirty="0"/>
              <a:t>Vedlejší aktivity (max. 15% CZV)</a:t>
            </a:r>
          </a:p>
          <a:p>
            <a:pPr algn="just"/>
            <a:r>
              <a:rPr lang="cs-CZ" sz="1600" dirty="0"/>
              <a:t>Pořízení služeb bezprostředně souvisejících s realizací projektu (výdaje na zpracování zadávacích dokumentací k zakázkám a na organizaci výběrových a zadávacích řízení, studie proveditelnosti), povinná publicita, projektová dokumentace, </a:t>
            </a:r>
            <a:r>
              <a:rPr lang="cs-CZ" sz="1600"/>
              <a:t>nákup pozemků…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470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2445</Words>
  <Application>Microsoft Office PowerPoint</Application>
  <PresentationFormat>Širokoúhlá obrazovka</PresentationFormat>
  <Paragraphs>211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SEMINÁŘ PRO ŽADATELE</vt:lpstr>
      <vt:lpstr>Program:</vt:lpstr>
      <vt:lpstr>1. Představení podmínek výzvy</vt:lpstr>
      <vt:lpstr>Základní údaje o výzvě</vt:lpstr>
      <vt:lpstr>Území MAS</vt:lpstr>
      <vt:lpstr>Dokumentace k výzvě</vt:lpstr>
      <vt:lpstr>Termíny vyhlášené výzvy</vt:lpstr>
      <vt:lpstr>Popis výzvy</vt:lpstr>
      <vt:lpstr>Podporované aktivity</vt:lpstr>
      <vt:lpstr>Způsobilé výdaje</vt:lpstr>
      <vt:lpstr>Nezpůsobilé výdaje</vt:lpstr>
      <vt:lpstr>Indikátory </vt:lpstr>
      <vt:lpstr>Povinné přílohy </vt:lpstr>
      <vt:lpstr>Udržitelnost</vt:lpstr>
      <vt:lpstr>Publicita</vt:lpstr>
      <vt:lpstr>2. Hodnocení projektů</vt:lpstr>
      <vt:lpstr>Průběh hodnocení</vt:lpstr>
      <vt:lpstr>Kritéria pro hodnocení projektů – FN + P</vt:lpstr>
      <vt:lpstr>Kritéria pro hodnocení projektů – FN + P</vt:lpstr>
      <vt:lpstr>Kritéria pro hodnocení projektů – věcné hodn.</vt:lpstr>
      <vt:lpstr>Kritéria pro hodnocení projektů – věcné hodn.</vt:lpstr>
      <vt:lpstr>Závěrečné ověření způsobilosti</vt:lpstr>
      <vt:lpstr>Kritéria pro ZOZ projektů</vt:lpstr>
      <vt:lpstr>Kritéria pro ZOZ projektů</vt:lpstr>
      <vt:lpstr>3. Základní informace o aplikaci IS KP14+</vt:lpstr>
      <vt:lpstr>Založení žádosti v MS2014+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Užitečné informace</vt:lpstr>
      <vt:lpstr>Kontakty/odkazy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Škoda</dc:creator>
  <cp:lastModifiedBy>kancelář MAS Svitava</cp:lastModifiedBy>
  <cp:revision>158</cp:revision>
  <cp:lastPrinted>2017-06-21T06:27:49Z</cp:lastPrinted>
  <dcterms:created xsi:type="dcterms:W3CDTF">2017-03-27T12:47:47Z</dcterms:created>
  <dcterms:modified xsi:type="dcterms:W3CDTF">2023-09-08T08:57:16Z</dcterms:modified>
</cp:coreProperties>
</file>